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odstrechnyy" userId="d3275ce00c86cd55" providerId="LiveId" clId="{0AE7B5D4-5BB8-48E1-BE52-4659878A4781}"/>
    <pc:docChg chg="modSld">
      <pc:chgData name="Alexander Podstrechnyy" userId="d3275ce00c86cd55" providerId="LiveId" clId="{0AE7B5D4-5BB8-48E1-BE52-4659878A4781}" dt="2021-11-08T14:18:23.879" v="0" actId="20577"/>
      <pc:docMkLst>
        <pc:docMk/>
      </pc:docMkLst>
      <pc:sldChg chg="modSp mod">
        <pc:chgData name="Alexander Podstrechnyy" userId="d3275ce00c86cd55" providerId="LiveId" clId="{0AE7B5D4-5BB8-48E1-BE52-4659878A4781}" dt="2021-11-08T14:18:23.879" v="0" actId="20577"/>
        <pc:sldMkLst>
          <pc:docMk/>
          <pc:sldMk cId="1379405591" sldId="256"/>
        </pc:sldMkLst>
        <pc:spChg chg="mod">
          <ac:chgData name="Alexander Podstrechnyy" userId="d3275ce00c86cd55" providerId="LiveId" clId="{0AE7B5D4-5BB8-48E1-BE52-4659878A4781}" dt="2021-11-08T14:18:23.879" v="0" actId="20577"/>
          <ac:spMkLst>
            <pc:docMk/>
            <pc:sldMk cId="1379405591" sldId="256"/>
            <ac:spMk id="2" creationId="{DDE48C9B-D80A-4BCD-ABBA-37DC9117A70D}"/>
          </ac:spMkLst>
        </pc:spChg>
      </pc:sldChg>
    </pc:docChg>
  </pc:docChgLst>
  <pc:docChgLst>
    <pc:chgData name="Alexander Podstrechnyy" userId="d3275ce00c86cd55" providerId="LiveId" clId="{A286AC40-C2FC-4807-8CFE-293EDA50A8AD}"/>
    <pc:docChg chg="undo custSel addSld delSld modSld sldOrd">
      <pc:chgData name="Alexander Podstrechnyy" userId="d3275ce00c86cd55" providerId="LiveId" clId="{A286AC40-C2FC-4807-8CFE-293EDA50A8AD}" dt="2022-02-17T19:25:25.285" v="21" actId="2696"/>
      <pc:docMkLst>
        <pc:docMk/>
      </pc:docMkLst>
      <pc:sldChg chg="addSp modSp new mod">
        <pc:chgData name="Alexander Podstrechnyy" userId="d3275ce00c86cd55" providerId="LiveId" clId="{A286AC40-C2FC-4807-8CFE-293EDA50A8AD}" dt="2022-02-17T19:24:55.510" v="14" actId="1076"/>
        <pc:sldMkLst>
          <pc:docMk/>
          <pc:sldMk cId="4135739599" sldId="258"/>
        </pc:sldMkLst>
        <pc:spChg chg="mod">
          <ac:chgData name="Alexander Podstrechnyy" userId="d3275ce00c86cd55" providerId="LiveId" clId="{A286AC40-C2FC-4807-8CFE-293EDA50A8AD}" dt="2022-02-17T19:24:36.027" v="10" actId="20577"/>
          <ac:spMkLst>
            <pc:docMk/>
            <pc:sldMk cId="4135739599" sldId="258"/>
            <ac:spMk id="2" creationId="{B9B2F5CF-A5EE-42D0-ABAA-707D3B5BEC32}"/>
          </ac:spMkLst>
        </pc:spChg>
        <pc:spChg chg="mod">
          <ac:chgData name="Alexander Podstrechnyy" userId="d3275ce00c86cd55" providerId="LiveId" clId="{A286AC40-C2FC-4807-8CFE-293EDA50A8AD}" dt="2022-02-17T19:24:50.269" v="13" actId="14100"/>
          <ac:spMkLst>
            <pc:docMk/>
            <pc:sldMk cId="4135739599" sldId="258"/>
            <ac:spMk id="3" creationId="{FC50D1E4-37A6-4925-A9F3-31CB3187E39D}"/>
          </ac:spMkLst>
        </pc:spChg>
        <pc:picChg chg="add mod">
          <ac:chgData name="Alexander Podstrechnyy" userId="d3275ce00c86cd55" providerId="LiveId" clId="{A286AC40-C2FC-4807-8CFE-293EDA50A8AD}" dt="2022-02-17T19:24:39.928" v="11"/>
          <ac:picMkLst>
            <pc:docMk/>
            <pc:sldMk cId="4135739599" sldId="258"/>
            <ac:picMk id="4" creationId="{097ACAFC-C44A-490B-AFEB-0F6233DDBAE3}"/>
          </ac:picMkLst>
        </pc:picChg>
        <pc:picChg chg="add mod">
          <ac:chgData name="Alexander Podstrechnyy" userId="d3275ce00c86cd55" providerId="LiveId" clId="{A286AC40-C2FC-4807-8CFE-293EDA50A8AD}" dt="2022-02-17T19:24:55.510" v="14" actId="1076"/>
          <ac:picMkLst>
            <pc:docMk/>
            <pc:sldMk cId="4135739599" sldId="258"/>
            <ac:picMk id="5" creationId="{23BEAA48-FE2F-4041-AC78-6AB448DE9B4A}"/>
          </ac:picMkLst>
        </pc:picChg>
      </pc:sldChg>
      <pc:sldChg chg="addSp modSp new del mod ord">
        <pc:chgData name="Alexander Podstrechnyy" userId="d3275ce00c86cd55" providerId="LiveId" clId="{A286AC40-C2FC-4807-8CFE-293EDA50A8AD}" dt="2022-02-17T19:25:25.285" v="21" actId="2696"/>
        <pc:sldMkLst>
          <pc:docMk/>
          <pc:sldMk cId="2886316542" sldId="259"/>
        </pc:sldMkLst>
        <pc:spChg chg="mod">
          <ac:chgData name="Alexander Podstrechnyy" userId="d3275ce00c86cd55" providerId="LiveId" clId="{A286AC40-C2FC-4807-8CFE-293EDA50A8AD}" dt="2022-02-17T19:25:18.591" v="20" actId="14100"/>
          <ac:spMkLst>
            <pc:docMk/>
            <pc:sldMk cId="2886316542" sldId="259"/>
            <ac:spMk id="3" creationId="{91103A8D-138C-4F59-8E3A-1D609C3CBFD2}"/>
          </ac:spMkLst>
        </pc:spChg>
        <pc:picChg chg="add mod">
          <ac:chgData name="Alexander Podstrechnyy" userId="d3275ce00c86cd55" providerId="LiveId" clId="{A286AC40-C2FC-4807-8CFE-293EDA50A8AD}" dt="2022-02-17T19:25:14.206" v="18"/>
          <ac:picMkLst>
            <pc:docMk/>
            <pc:sldMk cId="2886316542" sldId="259"/>
            <ac:picMk id="4" creationId="{FC72EB0E-73B2-42C1-A85C-CCA2E7B16444}"/>
          </ac:picMkLst>
        </pc:picChg>
      </pc:sldChg>
    </pc:docChg>
  </pc:docChgLst>
  <pc:docChgLst>
    <pc:chgData name="Alexander Podstrechnyy" userId="d3275ce00c86cd55" providerId="LiveId" clId="{2D9B787D-26FB-41CD-8212-14F478004667}"/>
    <pc:docChg chg="undo custSel addSld modSld">
      <pc:chgData name="Alexander Podstrechnyy" userId="d3275ce00c86cd55" providerId="LiveId" clId="{2D9B787D-26FB-41CD-8212-14F478004667}" dt="2021-10-05T15:02:06.949" v="285" actId="20577"/>
      <pc:docMkLst>
        <pc:docMk/>
      </pc:docMkLst>
      <pc:sldChg chg="addSp delSp modSp new mod">
        <pc:chgData name="Alexander Podstrechnyy" userId="d3275ce00c86cd55" providerId="LiveId" clId="{2D9B787D-26FB-41CD-8212-14F478004667}" dt="2021-10-05T15:02:06.949" v="285" actId="20577"/>
        <pc:sldMkLst>
          <pc:docMk/>
          <pc:sldMk cId="1379405591" sldId="256"/>
        </pc:sldMkLst>
        <pc:spChg chg="mod">
          <ac:chgData name="Alexander Podstrechnyy" userId="d3275ce00c86cd55" providerId="LiveId" clId="{2D9B787D-26FB-41CD-8212-14F478004667}" dt="2021-10-05T15:02:06.949" v="285" actId="20577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2D9B787D-26FB-41CD-8212-14F478004667}" dt="2021-10-05T14:48:36.474" v="266" actId="122"/>
          <ac:spMkLst>
            <pc:docMk/>
            <pc:sldMk cId="1379405591" sldId="256"/>
            <ac:spMk id="3" creationId="{34595F56-21B9-4CDD-AFA7-D60F38DD520B}"/>
          </ac:spMkLst>
        </pc:spChg>
        <pc:spChg chg="add del mod">
          <ac:chgData name="Alexander Podstrechnyy" userId="d3275ce00c86cd55" providerId="LiveId" clId="{2D9B787D-26FB-41CD-8212-14F478004667}" dt="2021-10-05T14:40:01.667" v="10" actId="478"/>
          <ac:spMkLst>
            <pc:docMk/>
            <pc:sldMk cId="1379405591" sldId="256"/>
            <ac:spMk id="5" creationId="{23163967-571E-441D-B4A7-0F439E4AC679}"/>
          </ac:spMkLst>
        </pc:spChg>
        <pc:spChg chg="add del mod">
          <ac:chgData name="Alexander Podstrechnyy" userId="d3275ce00c86cd55" providerId="LiveId" clId="{2D9B787D-26FB-41CD-8212-14F478004667}" dt="2021-10-05T14:41:01.282" v="70"/>
          <ac:spMkLst>
            <pc:docMk/>
            <pc:sldMk cId="1379405591" sldId="256"/>
            <ac:spMk id="7" creationId="{2BC61E85-1170-4AE0-A6B0-E5ADA68359E2}"/>
          </ac:spMkLst>
        </pc:spChg>
        <pc:spChg chg="add mod">
          <ac:chgData name="Alexander Podstrechnyy" userId="d3275ce00c86cd55" providerId="LiveId" clId="{2D9B787D-26FB-41CD-8212-14F478004667}" dt="2021-10-05T14:49:41.437" v="275" actId="164"/>
          <ac:spMkLst>
            <pc:docMk/>
            <pc:sldMk cId="1379405591" sldId="256"/>
            <ac:spMk id="9" creationId="{C8996FC2-1FA7-4876-8AC9-0277A54B720C}"/>
          </ac:spMkLst>
        </pc:spChg>
        <pc:spChg chg="add mod">
          <ac:chgData name="Alexander Podstrechnyy" userId="d3275ce00c86cd55" providerId="LiveId" clId="{2D9B787D-26FB-41CD-8212-14F478004667}" dt="2021-10-05T14:48:53.877" v="271" actId="571"/>
          <ac:spMkLst>
            <pc:docMk/>
            <pc:sldMk cId="1379405591" sldId="256"/>
            <ac:spMk id="11" creationId="{0A3BAD56-CDD8-40B4-A1A9-B0068CD13A23}"/>
          </ac:spMkLst>
        </pc:spChg>
        <pc:spChg chg="add mod">
          <ac:chgData name="Alexander Podstrechnyy" userId="d3275ce00c86cd55" providerId="LiveId" clId="{2D9B787D-26FB-41CD-8212-14F478004667}" dt="2021-10-05T14:48:53.510" v="270" actId="571"/>
          <ac:spMkLst>
            <pc:docMk/>
            <pc:sldMk cId="1379405591" sldId="256"/>
            <ac:spMk id="13" creationId="{17EBE799-8000-4090-8FBC-CCF49C8A35B7}"/>
          </ac:spMkLst>
        </pc:spChg>
        <pc:grpChg chg="add mod">
          <ac:chgData name="Alexander Podstrechnyy" userId="d3275ce00c86cd55" providerId="LiveId" clId="{2D9B787D-26FB-41CD-8212-14F478004667}" dt="2021-10-05T14:49:43.825" v="276" actId="1076"/>
          <ac:grpSpMkLst>
            <pc:docMk/>
            <pc:sldMk cId="1379405591" sldId="256"/>
            <ac:grpSpMk id="14" creationId="{84A3D148-2761-4178-9D7C-3CFCD04AEFD8}"/>
          </ac:grpSpMkLst>
        </pc:grpChg>
        <pc:picChg chg="add del mod">
          <ac:chgData name="Alexander Podstrechnyy" userId="d3275ce00c86cd55" providerId="LiveId" clId="{2D9B787D-26FB-41CD-8212-14F478004667}" dt="2021-10-05T14:40:01.667" v="10" actId="478"/>
          <ac:picMkLst>
            <pc:docMk/>
            <pc:sldMk cId="1379405591" sldId="256"/>
            <ac:picMk id="4" creationId="{6E70229F-D3E1-438A-82AF-EDA9818125F8}"/>
          </ac:picMkLst>
        </pc:picChg>
        <pc:picChg chg="add del mod">
          <ac:chgData name="Alexander Podstrechnyy" userId="d3275ce00c86cd55" providerId="LiveId" clId="{2D9B787D-26FB-41CD-8212-14F478004667}" dt="2021-10-05T14:41:01.282" v="70"/>
          <ac:picMkLst>
            <pc:docMk/>
            <pc:sldMk cId="1379405591" sldId="256"/>
            <ac:picMk id="6" creationId="{E5C486B6-722A-49BA-9F07-9A7A81D500C1}"/>
          </ac:picMkLst>
        </pc:picChg>
        <pc:picChg chg="add mod">
          <ac:chgData name="Alexander Podstrechnyy" userId="d3275ce00c86cd55" providerId="LiveId" clId="{2D9B787D-26FB-41CD-8212-14F478004667}" dt="2021-10-05T14:49:41.437" v="275" actId="164"/>
          <ac:picMkLst>
            <pc:docMk/>
            <pc:sldMk cId="1379405591" sldId="256"/>
            <ac:picMk id="8" creationId="{0A56AE5F-0C9D-42FA-835D-2460559032AF}"/>
          </ac:picMkLst>
        </pc:picChg>
        <pc:picChg chg="add mod">
          <ac:chgData name="Alexander Podstrechnyy" userId="d3275ce00c86cd55" providerId="LiveId" clId="{2D9B787D-26FB-41CD-8212-14F478004667}" dt="2021-10-05T14:48:53.877" v="271" actId="571"/>
          <ac:picMkLst>
            <pc:docMk/>
            <pc:sldMk cId="1379405591" sldId="256"/>
            <ac:picMk id="10" creationId="{B853AC8D-0BCF-48A7-9AA9-FBC43FCDD465}"/>
          </ac:picMkLst>
        </pc:picChg>
        <pc:picChg chg="add mod">
          <ac:chgData name="Alexander Podstrechnyy" userId="d3275ce00c86cd55" providerId="LiveId" clId="{2D9B787D-26FB-41CD-8212-14F478004667}" dt="2021-10-05T14:48:53.510" v="270" actId="571"/>
          <ac:picMkLst>
            <pc:docMk/>
            <pc:sldMk cId="1379405591" sldId="256"/>
            <ac:picMk id="12" creationId="{E2743B9E-A9B5-4F93-91F0-820A1440F9AD}"/>
          </ac:picMkLst>
        </pc:picChg>
      </pc:sldChg>
      <pc:sldChg chg="modSp new mod">
        <pc:chgData name="Alexander Podstrechnyy" userId="d3275ce00c86cd55" providerId="LiveId" clId="{2D9B787D-26FB-41CD-8212-14F478004667}" dt="2021-10-05T14:48:06.444" v="262" actId="12"/>
        <pc:sldMkLst>
          <pc:docMk/>
          <pc:sldMk cId="314960510" sldId="257"/>
        </pc:sldMkLst>
        <pc:spChg chg="mod">
          <ac:chgData name="Alexander Podstrechnyy" userId="d3275ce00c86cd55" providerId="LiveId" clId="{2D9B787D-26FB-41CD-8212-14F478004667}" dt="2021-10-05T14:44:44.604" v="203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2D9B787D-26FB-41CD-8212-14F478004667}" dt="2021-10-05T14:48:06.444" v="262" actId="12"/>
          <ac:spMkLst>
            <pc:docMk/>
            <pc:sldMk cId="314960510" sldId="257"/>
            <ac:spMk id="3" creationId="{98D7C995-1FB2-43E8-81C4-2FC212DC3AE2}"/>
          </ac:spMkLst>
        </pc:spChg>
      </pc:sldChg>
      <pc:sldMasterChg chg="addSldLayout">
        <pc:chgData name="Alexander Podstrechnyy" userId="d3275ce00c86cd55" providerId="LiveId" clId="{2D9B787D-26FB-41CD-8212-14F478004667}" dt="2021-10-05T14:38:22.764" v="0" actId="680"/>
        <pc:sldMasterMkLst>
          <pc:docMk/>
          <pc:sldMasterMk cId="2645070519" sldId="2147483648"/>
        </pc:sldMasterMkLst>
        <pc:sldLayoutChg chg="add">
          <pc:chgData name="Alexander Podstrechnyy" userId="d3275ce00c86cd55" providerId="LiveId" clId="{2D9B787D-26FB-41CD-8212-14F478004667}" dt="2021-10-05T14:38:22.764" v="0" actId="680"/>
          <pc:sldLayoutMkLst>
            <pc:docMk/>
            <pc:sldMasterMk cId="2645070519" sldId="2147483648"/>
            <pc:sldLayoutMk cId="4189521943" sldId="2147483649"/>
          </pc:sldLayoutMkLst>
        </pc:sldLayoutChg>
      </pc:sldMasterChg>
    </pc:docChg>
  </pc:docChgLst>
  <pc:docChgLst>
    <pc:chgData name="Alexander Podstrechnyy" userId="d3275ce00c86cd55" providerId="LiveId" clId="{6850558A-6D02-4415-99AF-84CC7F751F47}"/>
    <pc:docChg chg="modSld">
      <pc:chgData name="Alexander Podstrechnyy" userId="d3275ce00c86cd55" providerId="LiveId" clId="{6850558A-6D02-4415-99AF-84CC7F751F47}" dt="2021-11-08T14:18:00.032" v="116"/>
      <pc:docMkLst>
        <pc:docMk/>
      </pc:docMkLst>
      <pc:sldChg chg="modSp mod">
        <pc:chgData name="Alexander Podstrechnyy" userId="d3275ce00c86cd55" providerId="LiveId" clId="{6850558A-6D02-4415-99AF-84CC7F751F47}" dt="2021-11-08T14:18:00.032" v="116"/>
        <pc:sldMkLst>
          <pc:docMk/>
          <pc:sldMk cId="1379405591" sldId="256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6850558A-6D02-4415-99AF-84CC7F751F47}" dt="2021-11-08T14:13:31.785" v="114" actId="20577"/>
          <ac:spMkLst>
            <pc:docMk/>
            <pc:sldMk cId="1379405591" sldId="256"/>
            <ac:spMk id="3" creationId="{34595F56-21B9-4CDD-AFA7-D60F38DD520B}"/>
          </ac:spMkLst>
        </pc:spChg>
      </pc:sldChg>
      <pc:sldChg chg="modSp">
        <pc:chgData name="Alexander Podstrechnyy" userId="d3275ce00c86cd55" providerId="LiveId" clId="{6850558A-6D02-4415-99AF-84CC7F751F47}" dt="2021-11-08T14:18:00.032" v="116"/>
        <pc:sldMkLst>
          <pc:docMk/>
          <pc:sldMk cId="314960510" sldId="257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3" creationId="{98D7C995-1FB2-43E8-81C4-2FC212DC3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1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9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0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7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5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a.ru/20220330/dolgi-1780956343.html?utm_source=yxnews&amp;utm_medium=desktop" TargetMode="External"/><Relationship Id="rId2" Type="http://schemas.openxmlformats.org/officeDocument/2006/relationships/hyperlink" Target="https://tass.ru/politika/14223793?utm_source=yxnews&amp;utm_medium=deskto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48C9B-D80A-4BCD-ABBA-37DC9117A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3600" b="1" dirty="0"/>
              <a:t>Тема:</a:t>
            </a:r>
            <a:br>
              <a:rPr lang="ru-RU" sz="3600" dirty="0"/>
            </a:br>
            <a:r>
              <a:rPr lang="ru-RU" sz="3600" dirty="0"/>
              <a:t>Экономические новости мира.</a:t>
            </a:r>
            <a:endParaRPr lang="en-US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595F56-21B9-4CDD-AFA7-D60F38DD5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133" y="4634316"/>
            <a:ext cx="5401733" cy="1464732"/>
          </a:xfrm>
        </p:spPr>
        <p:txBody>
          <a:bodyPr>
            <a:normAutofit/>
          </a:bodyPr>
          <a:lstStyle/>
          <a:p>
            <a:pPr algn="ctr"/>
            <a:r>
              <a:rPr lang="ru-RU" sz="1600" b="1" dirty="0"/>
              <a:t>Подготовил: </a:t>
            </a:r>
            <a:r>
              <a:rPr lang="ru-RU" sz="1600" dirty="0" err="1"/>
              <a:t>подстречный</a:t>
            </a:r>
            <a:r>
              <a:rPr lang="ru-RU" sz="1600" dirty="0"/>
              <a:t> </a:t>
            </a:r>
            <a:r>
              <a:rPr lang="ru-RU" sz="1600" dirty="0" err="1"/>
              <a:t>а.в</a:t>
            </a:r>
            <a:r>
              <a:rPr lang="ru-RU" sz="1600" dirty="0"/>
              <a:t> – 1э2</a:t>
            </a:r>
            <a:endParaRPr lang="ru-RU" sz="1600" b="1" dirty="0"/>
          </a:p>
          <a:p>
            <a:pPr algn="ctr"/>
            <a:r>
              <a:rPr lang="ru-RU" sz="1600" b="1" dirty="0"/>
              <a:t>Проверил: </a:t>
            </a:r>
            <a:r>
              <a:rPr lang="ru-RU" sz="1600" dirty="0"/>
              <a:t>преподаватель микроэкономики ХАЧАТУРЯН К.С.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4A3D148-2761-4178-9D7C-3CFCD04AEFD8}"/>
              </a:ext>
            </a:extLst>
          </p:cNvPr>
          <p:cNvGrpSpPr/>
          <p:nvPr/>
        </p:nvGrpSpPr>
        <p:grpSpPr>
          <a:xfrm>
            <a:off x="4130234" y="449748"/>
            <a:ext cx="3992492" cy="1458856"/>
            <a:chOff x="4099754" y="449748"/>
            <a:chExt cx="3992492" cy="1458856"/>
          </a:xfrm>
        </p:grpSpPr>
        <p:pic>
          <p:nvPicPr>
            <p:cNvPr id="8" name="Изображение 9">
              <a:extLst>
                <a:ext uri="{FF2B5EF4-FFF2-40B4-BE49-F238E27FC236}">
                  <a16:creationId xmlns:a16="http://schemas.microsoft.com/office/drawing/2014/main" id="{0A56AE5F-0C9D-42FA-835D-24605590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754" y="449748"/>
              <a:ext cx="3694682" cy="11496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996FC2-1FA7-4876-8AC9-0277A54B720C}"/>
                </a:ext>
              </a:extLst>
            </p:cNvPr>
            <p:cNvSpPr txBox="1"/>
            <p:nvPr/>
          </p:nvSpPr>
          <p:spPr>
            <a:xfrm>
              <a:off x="4099754" y="1539272"/>
              <a:ext cx="3992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951A1D"/>
                  </a:solidFill>
                </a:rPr>
                <a:t>МОСКОВСКИЙ ОБЛАСТНОЙ ФИЛИАЛ</a:t>
              </a:r>
              <a:endParaRPr lang="en-US" b="1" dirty="0">
                <a:solidFill>
                  <a:srgbClr val="951A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40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6F216-8E53-4328-949D-6BA6D2B7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95-1FB2-43E8-81C4-2FC212DC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79521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Япония включила банкноты, золотые монеты и слитки в список запрещенных товаров к экспорту в Россию.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Хорватия приостановила прокачку нефти для Сербии из-за антироссийских санкций.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Раскрыты мотивы Германии установить курс на усиление оборонной сферы.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"Яндекс" уволил в США часть сотрудников, тестировавших беспилотные автомобили.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Лавров заявил, что Россия заинтересована в устойчивом развитии отношений с Китаем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Британцы влезают в долги из-за роста цен на фоне антироссийских санкций.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Источники информации</a:t>
            </a: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73EF34-277A-4661-B8EB-18A60FF6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024" y="2157363"/>
            <a:ext cx="4085696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D9867-9FEF-4E22-BCE6-9C8F32D8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Япония включила банкноты, золотые монеты и слитки в список запрещенных товаров к экспорту в Россию.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FF65D2-B922-4B85-94B1-E2581E35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3"/>
            <a:ext cx="5059680" cy="472566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Япония включила банкноты, золотые монеты и слитки в опубликованный ранее список товаров, экспорт которых в Россию будет запрещен с 5 апреля. Обновленный документ появился на сайте японского министерства экономики, торговли и промышленности.</a:t>
            </a:r>
          </a:p>
          <a:p>
            <a:r>
              <a:rPr lang="ru-RU" dirty="0"/>
              <a:t>О каких именно монетах и банкнотах идет речь, в публикации не уточняется. Согласно документу, эти меры Япония принимает, «чтобы внести вклад в международные усилия по обеспечению международного мира, основываясь на содержании мер, которые решили принять основные страны».</a:t>
            </a:r>
          </a:p>
          <a:p>
            <a:r>
              <a:rPr lang="ru-RU" dirty="0"/>
              <a:t>До этого в перечень запрещенных для экспорта в Россию товаров вошли предметы роскоши, в том числе меха, автомобили, ювелирные украшения, парфюмерия, косметика, одежда и обувь, антиквариат и т.д., а также алкоголь и табак.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FFDB95-26E3-44EA-AC61-3784434A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294334"/>
            <a:ext cx="5810250" cy="32682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232488-C737-41A0-9E98-2B04CD3E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81"/>
            <a:ext cx="699055" cy="699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86C3A-137D-4D77-AAAB-B86242D104DF}"/>
              </a:ext>
            </a:extLst>
          </p:cNvPr>
          <p:cNvSpPr txBox="1"/>
          <p:nvPr/>
        </p:nvSpPr>
        <p:spPr>
          <a:xfrm>
            <a:off x="699055" y="140075"/>
            <a:ext cx="337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t.me/</a:t>
            </a:r>
            <a:r>
              <a:rPr lang="en-US" sz="2400" dirty="0" err="1">
                <a:solidFill>
                  <a:srgbClr val="002060"/>
                </a:solidFill>
              </a:rPr>
              <a:t>economika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A7F1A-C79C-4EE1-8083-7F4425CE37E4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30.03.2022 – 08:05 МСК</a:t>
            </a:r>
          </a:p>
        </p:txBody>
      </p:sp>
    </p:spTree>
    <p:extLst>
      <p:ext uri="{BB962C8B-B14F-4D97-AF65-F5344CB8AC3E}">
        <p14:creationId xmlns:p14="http://schemas.microsoft.com/office/powerpoint/2010/main" val="315220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12563-8704-428F-8BDC-F37752AC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Хорватия приостановила прокачку нефти для Сербии из-за антироссийских санкций.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901C4-5D39-4F8A-AF2C-82376BB5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87891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Оператор хорватского нефтепровода JANAF приостановил прокачку нефти для «Нефтяной индустрии Сербии» (НИС), доля «Газпром нефти» в которой составляет 65,15%. НИС является крупнейшим в регионе и фактически единственным переработчиком и добытчиком нефти в Сербии.</a:t>
            </a:r>
          </a:p>
          <a:p>
            <a:r>
              <a:rPr lang="ru-RU" dirty="0"/>
              <a:t>НИС заключила новый годовой договор с оператором хорватского нефтепровода JANAF в январе. В рамках договора компания должна была доставлять российское сырье из порта </a:t>
            </a:r>
            <a:r>
              <a:rPr lang="ru-RU" dirty="0" err="1"/>
              <a:t>Омишаль</a:t>
            </a:r>
            <a:r>
              <a:rPr lang="ru-RU" dirty="0"/>
              <a:t> в Хорватии на 3,2 млн тонн.</a:t>
            </a:r>
          </a:p>
          <a:p>
            <a:r>
              <a:rPr lang="ru-RU" dirty="0"/>
              <a:t>Антироссийские санкции Евросоюза запрещают импорт в Сербию нефти и химикатов для ее переработки. На фоне этого президент Сербии Александр </a:t>
            </a:r>
            <a:r>
              <a:rPr lang="ru-RU" dirty="0" err="1"/>
              <a:t>Вучич</a:t>
            </a:r>
            <a:r>
              <a:rPr lang="ru-RU" dirty="0"/>
              <a:t> заявлял о необходимости расширять имеющиеся хранилища нефти и газа вместе с российскими партнерами. Господин </a:t>
            </a:r>
            <a:r>
              <a:rPr lang="ru-RU" dirty="0" err="1"/>
              <a:t>Вучич</a:t>
            </a:r>
            <a:r>
              <a:rPr lang="ru-RU" dirty="0"/>
              <a:t> говорил, что Сербии стоит быстро строить подземное газохранилище </a:t>
            </a:r>
            <a:r>
              <a:rPr lang="ru-RU" dirty="0" err="1"/>
              <a:t>Итебей</a:t>
            </a:r>
            <a:r>
              <a:rPr lang="ru-RU" dirty="0"/>
              <a:t> и договариваться с российскими компаниями о строительстве для хранения дополнительных объемов вне зависимости от того, сколько это будет стоить.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4916FA-8F7B-471B-80FC-F6817E91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39" y="2286000"/>
            <a:ext cx="491186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2351A7-D51A-4E8A-91C6-5F9C6E1F7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5600" cy="5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B9286-92B7-4D3F-ACBC-3D370E687899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29.03.2022 – 17:23 МСК</a:t>
            </a:r>
          </a:p>
        </p:txBody>
      </p:sp>
    </p:spTree>
    <p:extLst>
      <p:ext uri="{BB962C8B-B14F-4D97-AF65-F5344CB8AC3E}">
        <p14:creationId xmlns:p14="http://schemas.microsoft.com/office/powerpoint/2010/main" val="74696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2CDE8-973D-4DC0-BB58-3124DD4E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Раскрыты мотивы Германии установить курс на усиление оборонной сферы.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FCDBD-B847-4E3B-B120-139072464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3"/>
            <a:ext cx="5059680" cy="4725663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Германия меняет курс внешней и оборонной политики из-за событий на Украине, но в то же время не прекращает диалог с Россией. Об этом заявили "Известиям" в бундестаге, отметив при этом, что выстраивать архитектуру безопасности в Европе в среднесрочной и долгосрочной перспективе необходимо совместно с Москвой.</a:t>
            </a:r>
          </a:p>
          <a:p>
            <a:r>
              <a:rPr lang="ru-RU" dirty="0"/>
              <a:t>Как отмечается, спецоперация РФ по защите Донбасса заставила Германию впервые после окончания Второй мировой войны задуматься о глобальной модернизации оборонной политики.</a:t>
            </a:r>
          </a:p>
          <a:p>
            <a:r>
              <a:rPr lang="ru-RU" dirty="0"/>
              <a:t>Так, депутат комитета бундестага по внешней политике от СДПГ Ральф </a:t>
            </a:r>
            <a:r>
              <a:rPr lang="ru-RU" dirty="0" err="1"/>
              <a:t>Штегнер</a:t>
            </a:r>
            <a:r>
              <a:rPr lang="ru-RU" dirty="0"/>
              <a:t> отметил, что, меняя курс во внешней и оборонной политике, ФРГ выполняет свою роль сильной страны в Европе, будучи при этом надежным участником НАТО.</a:t>
            </a:r>
          </a:p>
          <a:p>
            <a:r>
              <a:rPr lang="ru-RU" dirty="0"/>
              <a:t>Депутат комитета по обороне от партии "Альтернатива для Германии" (</a:t>
            </a:r>
            <a:r>
              <a:rPr lang="ru-RU" dirty="0" err="1"/>
              <a:t>АдГ</a:t>
            </a:r>
            <a:r>
              <a:rPr lang="ru-RU" dirty="0"/>
              <a:t>) Ян </a:t>
            </a:r>
            <a:r>
              <a:rPr lang="ru-RU" dirty="0" err="1"/>
              <a:t>Нольте</a:t>
            </a:r>
            <a:r>
              <a:rPr lang="ru-RU" dirty="0"/>
              <a:t> со своей стороны заявил, что этими инициативами правительство на самом деле пытается восполнить собственные упущения последних 30 лет.</a:t>
            </a:r>
          </a:p>
          <a:p>
            <a:r>
              <a:rPr lang="ru-RU" i="1" dirty="0"/>
              <a:t>"Он [канцлер Германии Олаф Шольц – прим.] пугает население словами о возможности российской угрозы, чтобы оно согласилось с увеличением оборонного бюджета", </a:t>
            </a:r>
            <a:r>
              <a:rPr lang="ru-RU" dirty="0"/>
              <a:t>- сказал политик, подчеркнув, что Бундесверу необходимы финансы, однако не из-за угрозы со стороны РФ, а из-за того, что эту необходимость игнорировали на протяжении 30 лет.</a:t>
            </a:r>
          </a:p>
          <a:p>
            <a:r>
              <a:rPr lang="ru-RU" dirty="0"/>
              <a:t>Научный сотрудник Центра германских исследований Института Европы РАН Александр Камкин считает, что немецкая инициатива о создании ПРО продиктована "политической истерией Германии".</a:t>
            </a:r>
          </a:p>
          <a:p>
            <a:r>
              <a:rPr lang="ru-RU" dirty="0"/>
              <a:t>Он отметил что Россия, разумеется, не собирается атаковать ФРГ, однако же общая тенденция нагнетания антироссийской истерии и мифа о российской агрессии находит конкретное отражение в аналогичных инициативах.</a:t>
            </a:r>
          </a:p>
          <a:p>
            <a:r>
              <a:rPr lang="ru-RU" i="1" dirty="0"/>
              <a:t>"На самом деле, мы наблюдаем идеальную политическую игру американской администрации", </a:t>
            </a:r>
            <a:r>
              <a:rPr lang="ru-RU" dirty="0"/>
              <a:t>— заключил эксперт.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91FE5E-5089-4964-B0FE-1E3A7551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4" y="2424209"/>
            <a:ext cx="5690201" cy="320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90C192-8800-42B9-99D6-1B22094D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1216" cy="12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B1247-3280-4C55-A8E0-7C314A141A66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30.03.2022 – 05:47 МСК</a:t>
            </a:r>
          </a:p>
        </p:txBody>
      </p:sp>
    </p:spTree>
    <p:extLst>
      <p:ext uri="{BB962C8B-B14F-4D97-AF65-F5344CB8AC3E}">
        <p14:creationId xmlns:p14="http://schemas.microsoft.com/office/powerpoint/2010/main" val="359066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BC876-0C58-440B-8D0F-FF1E8FF1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"Яндекс" уволил в США часть сотрудников, тестировавших беспилотные автомобили.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C1F69-B1A3-46B2-BBAA-981BBA03A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725663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"Яндекс" уволил в США часть сотрудников, занимавшихся тестированием беспилотных автомобилей и роботов-доставщиков. Об этом сообщил во вторник портал The </a:t>
            </a:r>
            <a:r>
              <a:rPr lang="ru-RU" dirty="0" err="1"/>
              <a:t>Verge</a:t>
            </a:r>
            <a:r>
              <a:rPr lang="ru-RU" dirty="0"/>
              <a:t> со ссылкой на представителей компании и местных властей.</a:t>
            </a:r>
          </a:p>
          <a:p>
            <a:r>
              <a:rPr lang="ru-RU" dirty="0"/>
              <a:t>5 марта текущего года в пресс-службе компании сообщили ТАСС, что "Яндекс" временно приостановил дорожные тесты беспилотных автомобилей в городе Энн-</a:t>
            </a:r>
            <a:r>
              <a:rPr lang="ru-RU" dirty="0" err="1"/>
              <a:t>Арбор</a:t>
            </a:r>
            <a:r>
              <a:rPr lang="ru-RU" dirty="0"/>
              <a:t> (штат Мичиган). По словам представителя "Яндекс" Юлии </a:t>
            </a:r>
            <a:r>
              <a:rPr lang="ru-RU" dirty="0" err="1"/>
              <a:t>Швейко</a:t>
            </a:r>
            <a:r>
              <a:rPr lang="ru-RU" dirty="0"/>
              <a:t>, которую цитирует во вторник The </a:t>
            </a:r>
            <a:r>
              <a:rPr lang="ru-RU" dirty="0" err="1"/>
              <a:t>Verge</a:t>
            </a:r>
            <a:r>
              <a:rPr lang="ru-RU" dirty="0"/>
              <a:t>, такое решение было принято по итогам дискуссий юристов компании с Департаментом транспорта штата Мичиган.</a:t>
            </a:r>
          </a:p>
          <a:p>
            <a:r>
              <a:rPr lang="ru-RU" dirty="0"/>
              <a:t>"9 марта Департамент транспорта Мичигана уведомил нас о том, что действие нашей лицензии на проведение тестов, временно приостановлено. Тестирование на дорогах общего пользования без лицензии невозможно, поэтому мы вынуждены были уволить шесть водителей-испытателей в Энн-</a:t>
            </a:r>
            <a:r>
              <a:rPr lang="ru-RU" dirty="0" err="1"/>
              <a:t>Арборе</a:t>
            </a:r>
            <a:r>
              <a:rPr lang="ru-RU" dirty="0"/>
              <a:t>", - приводит портал слова </a:t>
            </a:r>
            <a:r>
              <a:rPr lang="ru-RU" dirty="0" err="1"/>
              <a:t>Швейко</a:t>
            </a:r>
            <a:r>
              <a:rPr lang="ru-RU" dirty="0"/>
              <a:t>.</a:t>
            </a:r>
          </a:p>
          <a:p>
            <a:r>
              <a:rPr lang="ru-RU" dirty="0"/>
              <a:t>В то же время представители властей Мичигана утверждают, что не приостанавливали действие лицензий на тестирование беспилотных автомобилей. По словам представителя секретаря штата Мичиган Трейси </a:t>
            </a:r>
            <a:r>
              <a:rPr lang="ru-RU" dirty="0" err="1"/>
              <a:t>Уиммер</a:t>
            </a:r>
            <a:r>
              <a:rPr lang="ru-RU" dirty="0"/>
              <a:t>, "Яндекс" якобы по-прежнему располагает 14 действующими номерными знаками, позволяющими проводить тесты.</a:t>
            </a:r>
          </a:p>
          <a:p>
            <a:r>
              <a:rPr lang="ru-RU" dirty="0"/>
              <a:t>The </a:t>
            </a:r>
            <a:r>
              <a:rPr lang="ru-RU" dirty="0" err="1"/>
              <a:t>Verge</a:t>
            </a:r>
            <a:r>
              <a:rPr lang="ru-RU" dirty="0"/>
              <a:t> утверждает также, что "Яндекс" помимо прочего якобы уволил в штатах Аризона и Огайо еще 21 сотрудника, которые занимались тестированием роботов-доставщиков на территории местных университетов. Каких-либо подтверждений этой информации портал не приводит.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1F265F-CFA0-49C8-AC19-EFEA2DD0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8906" cy="98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28FEE-102D-46B1-B99D-AD06795E89C3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30.03.2022 – 03:25 МСК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BA8746-B7E6-416B-91C0-CFD3D45B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37" y="2311042"/>
            <a:ext cx="5539899" cy="35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8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C6DB-15EC-4DE6-AA5B-45583777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Лавров заявил, что Россия заинтересована в устойчивом развитии отношений с Китаем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2D5A4-0B5D-493C-9BEE-B9E2D738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3"/>
            <a:ext cx="5059680" cy="453601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Россия заинтересована в том, чтобы отношения с Китаем развивались устойчиво и последовательно. Об этом заявил в среду министр иностранных дел РФ Сергей Лавров на встрече с главой МИД, членом Госсовета КНР Ван И.</a:t>
            </a:r>
          </a:p>
          <a:p>
            <a:r>
              <a:rPr lang="ru-RU" i="1" dirty="0"/>
              <a:t>"Мы заинтересованы в том, чтобы наши отношения с КНР продолжали устойчиво и последовательно развиваться, об этом договорились наши лидеры - президент [РФ Владимир] Путин и председатель [КНР] Си Цзиньпин. И сегодня, как вы и сказали, мы будем рассматривать конкретные шаги, которые нацелены на то, чтобы все те договоренности последовательно воплощались в жизнь", </a:t>
            </a:r>
            <a:r>
              <a:rPr lang="ru-RU" dirty="0"/>
              <a:t>- сказал он.</a:t>
            </a:r>
          </a:p>
          <a:p>
            <a:r>
              <a:rPr lang="ru-RU" i="1" dirty="0"/>
              <a:t>"Очень рад пообщаться с вами, дорогой друг, особенно в этой очередной прекрасной провинции. Я бывал уже во многих провинциях Китая, все они искренне вызывают восхищение", </a:t>
            </a:r>
            <a:r>
              <a:rPr lang="ru-RU" dirty="0"/>
              <a:t>- добавил министр Лавров.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09E88A-2FFE-4A21-89E5-50A87755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8906" cy="98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2A265C8-A861-43BE-AC00-191000BC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44700"/>
            <a:ext cx="55626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5863-05F7-4FC9-B692-E303D3520CF8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30.03.2022 – 08:23 МСК</a:t>
            </a:r>
          </a:p>
        </p:txBody>
      </p:sp>
    </p:spTree>
    <p:extLst>
      <p:ext uri="{BB962C8B-B14F-4D97-AF65-F5344CB8AC3E}">
        <p14:creationId xmlns:p14="http://schemas.microsoft.com/office/powerpoint/2010/main" val="362887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CC74B-C798-4216-8168-5BADC507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Британцы влезают в долги из-за роста цен на фоне антироссийских санкций.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73FFF-3193-4663-865A-B07736B5A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9408"/>
            <a:ext cx="5059680" cy="454583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Жители Великобритании все чаще влезают в долги из-за растущей инфляции на фоне антироссийских санкций, пишет обозреватель The Guardian Филипп </a:t>
            </a:r>
            <a:r>
              <a:rPr lang="ru-RU" dirty="0" err="1"/>
              <a:t>Инман</a:t>
            </a:r>
            <a:r>
              <a:rPr lang="ru-RU" dirty="0"/>
              <a:t>.</a:t>
            </a:r>
          </a:p>
          <a:p>
            <a:r>
              <a:rPr lang="ru-RU" dirty="0"/>
              <a:t>По данным Банка Англии, заимствования по кредитным картам подскочили с 1,5 миллиарда фунтов стерлингов в феврале до рекордных 60 миллиардов, увеличив общую сумму необеспеченных кредитов на 90 процентов.</a:t>
            </a:r>
          </a:p>
          <a:p>
            <a:r>
              <a:rPr lang="ru-RU" dirty="0"/>
              <a:t>Как уточнили в ЦБ Соединенного Королевства, это подтолкнуло ежегодные темпы роста всех форм необеспеченных займов с 3,2 процента до двухлетнего максимума в 4,4 процента, в результате чего общий непогашенный остаток потребительских долгов увеличился до 199,5 миллиарда фунтов стерлингов.</a:t>
            </a:r>
          </a:p>
          <a:p>
            <a:r>
              <a:rPr lang="ru-RU" dirty="0"/>
              <a:t>После начала российской спецоперации по демилитаризации и денацификации Украины многие западные страны объявили о масштабных санкциях против Москвы, в первую очередь в банковском секторе и в сфере поставок высокотехнологичной продукции. Бренды также сообщили о приостановке работы в стране.</a:t>
            </a:r>
          </a:p>
          <a:p>
            <a:r>
              <a:rPr lang="ru-RU" dirty="0"/>
              <a:t>Помимо этого, 8 марта США ввели запрет на импорт российской нефти, некоторых нефтепродуктов, сжиженного природного газа и угля. Следом Великобритания заявила, что к концу 2022 года прекратит импорт нефти и нефтепродуктов из России. В результате этих мер стоимость бензина на заправках Соединенного Королевства уже бьет рекорды. По данным RAC, средние цены на топливо подскочили на прошлой неделе до новых рекордов: дизельное топливо подорожало до 179,72 пенса (около 2,37 доллара) за литр, бензин — до 167,01 пенса (примерно 2,2 доллара).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4FF95-8C18-445F-B2C4-E993DED3E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0618" cy="6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2DF11D-7E80-47BE-A6E1-F2455760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57" y="2023963"/>
            <a:ext cx="5621830" cy="3795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4F605-5E47-4AA4-B3AC-F2328E3E6045}"/>
              </a:ext>
            </a:extLst>
          </p:cNvPr>
          <p:cNvSpPr txBox="1"/>
          <p:nvPr/>
        </p:nvSpPr>
        <p:spPr>
          <a:xfrm>
            <a:off x="0" y="646728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30.03.2022 – 19:19 МСК</a:t>
            </a:r>
          </a:p>
        </p:txBody>
      </p:sp>
    </p:spTree>
    <p:extLst>
      <p:ext uri="{BB962C8B-B14F-4D97-AF65-F5344CB8AC3E}">
        <p14:creationId xmlns:p14="http://schemas.microsoft.com/office/powerpoint/2010/main" val="178591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2F5CF-A5EE-42D0-ABAA-707D3B5B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0D1E4-37A6-4925-A9F3-31CB3187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1587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Telegram: Contact @economika. — Текст : электронный // t.me : [сайт]. — URL: https://t.me/economika/25397 (дата обращения: 30.03.2022).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Хорватия приостановила прокачку нефти для Сербии из-за антироссийских санкций - Новости – Бизнес – Коммерсантъ. — Текст : электронный // kommersant.ru : [сайт]. — URL: https://www.kommersant.ru/doc/5282427?utm_source=yxnews&amp;utm_medium=desktop (дата обращения: 30.03.2022).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Раскрыты мотивы Германии установить курс на усиление оборонной сферы | 30.03.2022 | РЕН ТВ. — Текст : электронный // ren.tv : [сайт]. — URL: https://ren.tv/news/x/957044-raskryty-motivy-germanii-ustanovit-kurs-na-usilenie-oboronnoi-sfery?utm_source=yxnews&amp;utm_medium=desktop (дата обращения: 30.03.2022).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err="1"/>
              <a:t>Тасс</a:t>
            </a:r>
            <a:r>
              <a:rPr lang="ru-RU" dirty="0"/>
              <a:t>: Лавров заявил, что Россия заинтересована в устойчивом развитии отношений с Китаем – Текст : электронный // </a:t>
            </a:r>
            <a:r>
              <a:rPr lang="en-US" dirty="0"/>
              <a:t>tass.ru</a:t>
            </a:r>
            <a:r>
              <a:rPr lang="ru-RU" dirty="0"/>
              <a:t> : </a:t>
            </a:r>
            <a:r>
              <a:rPr lang="en-US" dirty="0"/>
              <a:t>[</a:t>
            </a:r>
            <a:r>
              <a:rPr lang="ru-RU" dirty="0"/>
              <a:t>сайт</a:t>
            </a:r>
            <a:r>
              <a:rPr lang="en-US" dirty="0"/>
              <a:t>]</a:t>
            </a:r>
            <a:r>
              <a:rPr lang="ru-RU" dirty="0"/>
              <a:t>. – </a:t>
            </a:r>
            <a:r>
              <a:rPr lang="en-US" dirty="0"/>
              <a:t>URL: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https://tass.ru/politika/14223793?utm_source=yxnews&amp;utm_medium=desktop</a:t>
            </a:r>
            <a:r>
              <a:rPr lang="ru-RU" dirty="0"/>
              <a:t> (дата обращения: 30.03.2022)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err="1"/>
              <a:t>Тасс</a:t>
            </a:r>
            <a:r>
              <a:rPr lang="ru-RU" dirty="0"/>
              <a:t>: "Яндекс" уволил в США часть сотрудников, тестировавших беспилотные автомобили – Текст : электронный // </a:t>
            </a:r>
            <a:r>
              <a:rPr lang="en-US" dirty="0"/>
              <a:t>tass.ru</a:t>
            </a:r>
            <a:r>
              <a:rPr lang="ru-RU" dirty="0"/>
              <a:t> : </a:t>
            </a:r>
            <a:r>
              <a:rPr lang="en-US" dirty="0"/>
              <a:t>[</a:t>
            </a:r>
            <a:r>
              <a:rPr lang="ru-RU" dirty="0"/>
              <a:t>сайт</a:t>
            </a:r>
            <a:r>
              <a:rPr lang="en-US" dirty="0"/>
              <a:t>]</a:t>
            </a:r>
            <a:r>
              <a:rPr lang="ru-RU" dirty="0"/>
              <a:t>. – </a:t>
            </a:r>
            <a:r>
              <a:rPr lang="en-US" dirty="0"/>
              <a:t>URL:</a:t>
            </a:r>
            <a:r>
              <a:rPr lang="ru-RU" dirty="0"/>
              <a:t> </a:t>
            </a:r>
            <a:r>
              <a:rPr lang="en-US" dirty="0"/>
              <a:t>https://tass.ru/ekonomika/14223099?utm_source=yxnews&amp;utm_medium=desktop </a:t>
            </a:r>
            <a:r>
              <a:rPr lang="ru-RU" dirty="0"/>
              <a:t>(дата обращения: 30.03.2022)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РИА Новости: Британцы влезают в долги из-за роста цен на фоне антироссийских санкций – Текст: электронный // </a:t>
            </a:r>
            <a:r>
              <a:rPr lang="en-US" dirty="0"/>
              <a:t>ria.ru</a:t>
            </a:r>
            <a:r>
              <a:rPr lang="ru-RU" dirty="0"/>
              <a:t> : </a:t>
            </a:r>
            <a:r>
              <a:rPr lang="en-US" dirty="0"/>
              <a:t>[</a:t>
            </a:r>
            <a:r>
              <a:rPr lang="ru-RU" dirty="0"/>
              <a:t>сайт</a:t>
            </a:r>
            <a:r>
              <a:rPr lang="en-US" dirty="0"/>
              <a:t>]</a:t>
            </a:r>
            <a:r>
              <a:rPr lang="ru-RU" dirty="0"/>
              <a:t>.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https://ria.ru/20220330/dolgi-1780956343.html?utm_source=yxnews&amp;utm_medium=desktop</a:t>
            </a:r>
            <a:r>
              <a:rPr lang="ru-RU" dirty="0"/>
              <a:t> (дата обращения: 30.03.2022)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3959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ЭкГео_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00000"/>
      </a:accent1>
      <a:accent2>
        <a:srgbClr val="90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1682</Words>
  <Application>Microsoft Office PowerPoint</Application>
  <PresentationFormat>Широкоэкранный</PresentationFormat>
  <Paragraphs>59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Ретро</vt:lpstr>
      <vt:lpstr>Тема: Экономические новости мира.</vt:lpstr>
      <vt:lpstr>Содержание</vt:lpstr>
      <vt:lpstr>Япония включила банкноты, золотые монеты и слитки в список запрещенных товаров к экспорту в Россию.</vt:lpstr>
      <vt:lpstr>Хорватия приостановила прокачку нефти для Сербии из-за антироссийских санкций.</vt:lpstr>
      <vt:lpstr>Раскрыты мотивы Германии установить курс на усиление оборонной сферы.</vt:lpstr>
      <vt:lpstr>"Яндекс" уволил в США часть сотрудников, тестировавших беспилотные автомобили.</vt:lpstr>
      <vt:lpstr>Лавров заявил, что Россия заинтересована в устойчивом развитии отношений с Китаем</vt:lpstr>
      <vt:lpstr>Британцы влезают в долги из-за роста цен на фоне антироссийских санкций.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.</dc:title>
  <dc:creator>Alexander Podstrechnyy</dc:creator>
  <cp:lastModifiedBy>Alexander Podstrechnyy</cp:lastModifiedBy>
  <cp:revision>73</cp:revision>
  <dcterms:created xsi:type="dcterms:W3CDTF">2021-10-05T14:38:21Z</dcterms:created>
  <dcterms:modified xsi:type="dcterms:W3CDTF">2022-03-30T17:29:25Z</dcterms:modified>
</cp:coreProperties>
</file>